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25" r:id="rId2"/>
  </p:sldMasterIdLst>
  <p:notesMasterIdLst>
    <p:notesMasterId r:id="rId15"/>
  </p:notesMasterIdLst>
  <p:sldIdLst>
    <p:sldId id="256" r:id="rId3"/>
    <p:sldId id="266" r:id="rId4"/>
    <p:sldId id="26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820"/>
    <a:srgbClr val="09171E"/>
    <a:srgbClr val="09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4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DDAE4-50F7-49E0-BA33-CB57F55DF1D5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7D072-D42D-430E-9709-5406A20B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5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0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6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4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493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57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60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69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04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34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52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02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4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6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0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7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6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6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5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74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797DE5A-DA89-0A80-C73D-8DCE1A3E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FA3C6-D49D-1D31-3FBC-E0213A171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45" y="1174376"/>
            <a:ext cx="3509383" cy="278175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 &amp; Learning for Little Ones!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8BD9C-B9B6-AE22-76AB-406987A52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045" y="4062940"/>
            <a:ext cx="3509383" cy="139491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Welcome to a world where kids can explore, learn, and grow through engaging digital adventures!</a:t>
            </a:r>
            <a:endParaRPr lang="en-US" dirty="0"/>
          </a:p>
          <a:p>
            <a:pPr algn="l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4" descr="A child smiling while holding a tablet">
            <a:extLst>
              <a:ext uri="{FF2B5EF4-FFF2-40B4-BE49-F238E27FC236}">
                <a16:creationId xmlns:a16="http://schemas.microsoft.com/office/drawing/2014/main" id="{920143C9-8C21-E966-25AE-D1913E54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917"/>
          <a:stretch>
            <a:fillRect/>
          </a:stretch>
        </p:blipFill>
        <p:spPr>
          <a:xfrm>
            <a:off x="4824248" y="1"/>
            <a:ext cx="7367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32" y="1185069"/>
            <a:ext cx="5394127" cy="514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08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Safe &amp; Secure Environment</a:t>
            </a:r>
            <a:endParaRPr lang="en-US" sz="3208" dirty="0"/>
          </a:p>
        </p:txBody>
      </p:sp>
      <p:sp>
        <p:nvSpPr>
          <p:cNvPr id="3" name="Text 1"/>
          <p:cNvSpPr/>
          <p:nvPr/>
        </p:nvSpPr>
        <p:spPr>
          <a:xfrm>
            <a:off x="719832" y="2192734"/>
            <a:ext cx="3999806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r>
              <a:rPr lang="en-US" sz="1583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 Limits:</a:t>
            </a: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Set daily or weekly screen allowances.</a:t>
            </a:r>
            <a:endParaRPr lang="en-US" sz="1583" dirty="0"/>
          </a:p>
        </p:txBody>
      </p:sp>
      <p:sp>
        <p:nvSpPr>
          <p:cNvPr id="4" name="Text 2"/>
          <p:cNvSpPr/>
          <p:nvPr/>
        </p:nvSpPr>
        <p:spPr>
          <a:xfrm>
            <a:off x="719832" y="2922687"/>
            <a:ext cx="3999806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r>
              <a:rPr lang="en-US" sz="1583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Watch History:</a:t>
            </a: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Keep track of viewed content.</a:t>
            </a:r>
            <a:endParaRPr lang="en-US" sz="1583" dirty="0"/>
          </a:p>
        </p:txBody>
      </p:sp>
      <p:sp>
        <p:nvSpPr>
          <p:cNvPr id="5" name="Text 3"/>
          <p:cNvSpPr/>
          <p:nvPr/>
        </p:nvSpPr>
        <p:spPr>
          <a:xfrm>
            <a:off x="719832" y="3652639"/>
            <a:ext cx="3999806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r>
              <a:rPr lang="en-US" sz="1583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Filters:</a:t>
            </a: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Block specific sections or shows.</a:t>
            </a:r>
            <a:endParaRPr lang="en-US" sz="1583" dirty="0"/>
          </a:p>
        </p:txBody>
      </p:sp>
      <p:sp>
        <p:nvSpPr>
          <p:cNvPr id="6" name="Text 4"/>
          <p:cNvSpPr/>
          <p:nvPr/>
        </p:nvSpPr>
        <p:spPr>
          <a:xfrm>
            <a:off x="719832" y="4382592"/>
            <a:ext cx="3999806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Char char="•"/>
            </a:pPr>
            <a:r>
              <a:rPr lang="en-US" sz="1583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Settings:</a:t>
            </a: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Tailor the app to your family's needs.</a:t>
            </a:r>
            <a:endParaRPr lang="en-US" sz="1583" dirty="0"/>
          </a:p>
        </p:txBody>
      </p:sp>
      <p:sp>
        <p:nvSpPr>
          <p:cNvPr id="8" name="Text 5"/>
          <p:cNvSpPr/>
          <p:nvPr/>
        </p:nvSpPr>
        <p:spPr>
          <a:xfrm>
            <a:off x="719832" y="5343922"/>
            <a:ext cx="10752336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Rest assured, your child's digital journey is protected.</a:t>
            </a:r>
            <a:endParaRPr lang="en-US" sz="158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6213F-1179-680E-285C-61C95871BB20}"/>
              </a:ext>
            </a:extLst>
          </p:cNvPr>
          <p:cNvSpPr/>
          <p:nvPr/>
        </p:nvSpPr>
        <p:spPr>
          <a:xfrm>
            <a:off x="10243279" y="6034176"/>
            <a:ext cx="1948721" cy="823824"/>
          </a:xfrm>
          <a:prstGeom prst="rect">
            <a:avLst/>
          </a:prstGeom>
          <a:solidFill>
            <a:srgbClr val="09171E"/>
          </a:solidFill>
          <a:ln>
            <a:solidFill>
              <a:srgbClr val="0918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C5090E-8890-E7E1-6F1E-C22642097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67" y="1813766"/>
            <a:ext cx="4802401" cy="34156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32" y="1818779"/>
            <a:ext cx="4113808" cy="514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08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Easy Access &amp; Setup</a:t>
            </a:r>
            <a:endParaRPr lang="en-US" sz="32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832" y="2769990"/>
            <a:ext cx="205681" cy="20568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19832" y="3068439"/>
            <a:ext cx="3446958" cy="2540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719832" y="3222030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Simple Login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9832" y="3666630"/>
            <a:ext cx="3446958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Quick and easy access for parents.</a:t>
            </a:r>
            <a:endParaRPr lang="en-US" sz="1583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2471" y="2769990"/>
            <a:ext cx="205681" cy="205681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4372471" y="3068439"/>
            <a:ext cx="3446958" cy="2540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5"/>
          <p:cNvSpPr/>
          <p:nvPr/>
        </p:nvSpPr>
        <p:spPr>
          <a:xfrm>
            <a:off x="4372471" y="3222030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Customize Profiles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4372471" y="3666629"/>
            <a:ext cx="3446958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 personalized profiles for each child.</a:t>
            </a:r>
            <a:endParaRPr lang="en-US" sz="1583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25110" y="2769990"/>
            <a:ext cx="205681" cy="205681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025110" y="3068439"/>
            <a:ext cx="3446958" cy="2540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3" name="Text 8"/>
          <p:cNvSpPr/>
          <p:nvPr/>
        </p:nvSpPr>
        <p:spPr>
          <a:xfrm>
            <a:off x="8025110" y="3222030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Family Friendly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8025110" y="3666629"/>
            <a:ext cx="3446958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Designed for the whole family to enjoy.</a:t>
            </a:r>
            <a:endParaRPr lang="en-US" sz="1583" dirty="0"/>
          </a:p>
        </p:txBody>
      </p:sp>
      <p:sp>
        <p:nvSpPr>
          <p:cNvPr id="15" name="Text 10"/>
          <p:cNvSpPr/>
          <p:nvPr/>
        </p:nvSpPr>
        <p:spPr>
          <a:xfrm>
            <a:off x="719832" y="4710212"/>
            <a:ext cx="10752336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 started in just a few clicks!</a:t>
            </a:r>
            <a:endParaRPr lang="en-US" sz="158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B4F602-070D-4581-AE3E-DC38D1E863F8}"/>
              </a:ext>
            </a:extLst>
          </p:cNvPr>
          <p:cNvSpPr/>
          <p:nvPr/>
        </p:nvSpPr>
        <p:spPr>
          <a:xfrm>
            <a:off x="10243279" y="6034176"/>
            <a:ext cx="1948721" cy="823824"/>
          </a:xfrm>
          <a:prstGeom prst="rect">
            <a:avLst/>
          </a:prstGeom>
          <a:solidFill>
            <a:srgbClr val="09171E"/>
          </a:solidFill>
          <a:ln>
            <a:solidFill>
              <a:srgbClr val="0918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1697" y="2341563"/>
            <a:ext cx="6180336" cy="1028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08" dirty="0">
                <a:solidFill>
                  <a:srgbClr val="F5F0F0"/>
                </a:solidFill>
                <a:latin typeface="Merriweather" pitchFamily="34" charset="0"/>
              </a:rPr>
              <a:t>That’s all in our Website</a:t>
            </a:r>
            <a:endParaRPr lang="en-US" sz="3208" dirty="0"/>
          </a:p>
        </p:txBody>
      </p:sp>
      <p:sp>
        <p:nvSpPr>
          <p:cNvPr id="4" name="Text 1"/>
          <p:cNvSpPr/>
          <p:nvPr/>
        </p:nvSpPr>
        <p:spPr>
          <a:xfrm>
            <a:off x="5291832" y="3369866"/>
            <a:ext cx="6180336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Give your child the gift of joyful learning with our web-based app. Fun, educational, and safe – all in one place!</a:t>
            </a:r>
            <a:endParaRPr lang="en-US" sz="1583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75FF1A-6EAC-E254-82D1-321EC26F8FCE}"/>
              </a:ext>
            </a:extLst>
          </p:cNvPr>
          <p:cNvSpPr/>
          <p:nvPr/>
        </p:nvSpPr>
        <p:spPr>
          <a:xfrm>
            <a:off x="10243279" y="6034176"/>
            <a:ext cx="1948721" cy="823824"/>
          </a:xfrm>
          <a:prstGeom prst="rect">
            <a:avLst/>
          </a:prstGeom>
          <a:solidFill>
            <a:srgbClr val="09171E"/>
          </a:solidFill>
          <a:ln>
            <a:solidFill>
              <a:srgbClr val="0918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AE4694-1BF3-7AA6-9B3E-363DBC0A6239}"/>
              </a:ext>
            </a:extLst>
          </p:cNvPr>
          <p:cNvSpPr/>
          <p:nvPr/>
        </p:nvSpPr>
        <p:spPr>
          <a:xfrm>
            <a:off x="10243279" y="6034176"/>
            <a:ext cx="1948721" cy="823824"/>
          </a:xfrm>
          <a:prstGeom prst="rect">
            <a:avLst/>
          </a:prstGeom>
          <a:solidFill>
            <a:srgbClr val="09171E"/>
          </a:solidFill>
          <a:ln>
            <a:solidFill>
              <a:srgbClr val="0918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D93B6-3B00-F064-56DC-824EBF6E4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48" y="784830"/>
            <a:ext cx="9099030" cy="60260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3397D7-C7D6-7346-8472-FA3A4F7EFE6C}"/>
              </a:ext>
            </a:extLst>
          </p:cNvPr>
          <p:cNvSpPr txBox="1"/>
          <p:nvPr/>
        </p:nvSpPr>
        <p:spPr>
          <a:xfrm>
            <a:off x="734518" y="47124"/>
            <a:ext cx="1158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erriweather" panose="00000500000000000000" pitchFamily="2" charset="0"/>
              </a:rPr>
              <a:t>Brand-New Innovation In Nepal’s Tech History</a:t>
            </a:r>
          </a:p>
        </p:txBody>
      </p:sp>
    </p:spTree>
    <p:extLst>
      <p:ext uri="{BB962C8B-B14F-4D97-AF65-F5344CB8AC3E}">
        <p14:creationId xmlns:p14="http://schemas.microsoft.com/office/powerpoint/2010/main" val="13939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460273-CEDB-01C4-0832-58192FB1BA93}"/>
              </a:ext>
            </a:extLst>
          </p:cNvPr>
          <p:cNvSpPr/>
          <p:nvPr/>
        </p:nvSpPr>
        <p:spPr>
          <a:xfrm>
            <a:off x="10243279" y="6034176"/>
            <a:ext cx="1948721" cy="823824"/>
          </a:xfrm>
          <a:prstGeom prst="rect">
            <a:avLst/>
          </a:prstGeom>
          <a:solidFill>
            <a:srgbClr val="09171E"/>
          </a:solidFill>
          <a:ln>
            <a:solidFill>
              <a:srgbClr val="0918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CE3D8-DB82-DFE7-7527-524D164EA7C7}"/>
              </a:ext>
            </a:extLst>
          </p:cNvPr>
          <p:cNvSpPr txBox="1"/>
          <p:nvPr/>
        </p:nvSpPr>
        <p:spPr>
          <a:xfrm>
            <a:off x="3447738" y="1079292"/>
            <a:ext cx="10942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erriweather" panose="00000500000000000000" pitchFamily="2" charset="0"/>
              </a:rPr>
              <a:t>Know Our sections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91386-A7DB-B26D-5FFD-51CD4F5E5E15}"/>
              </a:ext>
            </a:extLst>
          </p:cNvPr>
          <p:cNvSpPr txBox="1"/>
          <p:nvPr/>
        </p:nvSpPr>
        <p:spPr>
          <a:xfrm>
            <a:off x="707036" y="2589708"/>
            <a:ext cx="1077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erriweather" panose="00000500000000000000" pitchFamily="2" charset="0"/>
              </a:rPr>
              <a:t>1. Kids Section : No login or Sign-in required. Safe and Secured. Serves only child appropriate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A225F-BB71-6760-0C03-7A96640ECA6B}"/>
              </a:ext>
            </a:extLst>
          </p:cNvPr>
          <p:cNvSpPr txBox="1"/>
          <p:nvPr/>
        </p:nvSpPr>
        <p:spPr>
          <a:xfrm>
            <a:off x="719528" y="3732551"/>
            <a:ext cx="10717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erriweather" panose="00000500000000000000" pitchFamily="2" charset="0"/>
              </a:rPr>
              <a:t>2. Parents Section : Login or Sign-in required. Serves special functions, like blocking categories and determining time limit</a:t>
            </a:r>
          </a:p>
        </p:txBody>
      </p:sp>
    </p:spTree>
    <p:extLst>
      <p:ext uri="{BB962C8B-B14F-4D97-AF65-F5344CB8AC3E}">
        <p14:creationId xmlns:p14="http://schemas.microsoft.com/office/powerpoint/2010/main" val="427900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108" y="562373"/>
            <a:ext cx="5615186" cy="514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042"/>
              </a:lnSpc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Discover Our  Child’s Magical World!</a:t>
            </a:r>
            <a:endParaRPr lang="en-US" sz="45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4F62D8-2EF8-D945-3404-FF53EAA817A1}"/>
              </a:ext>
            </a:extLst>
          </p:cNvPr>
          <p:cNvGrpSpPr/>
          <p:nvPr/>
        </p:nvGrpSpPr>
        <p:grpSpPr>
          <a:xfrm>
            <a:off x="719832" y="2206724"/>
            <a:ext cx="3494485" cy="773608"/>
            <a:chOff x="863798" y="2648069"/>
            <a:chExt cx="4193382" cy="928330"/>
          </a:xfrm>
        </p:grpSpPr>
        <p:sp>
          <p:nvSpPr>
            <p:cNvPr id="3" name="Text 1"/>
            <p:cNvSpPr/>
            <p:nvPr/>
          </p:nvSpPr>
          <p:spPr>
            <a:xfrm>
              <a:off x="1971794" y="2648069"/>
              <a:ext cx="3085386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r" defTabSz="761970">
                <a:lnSpc>
                  <a:spcPts val="2500"/>
                </a:lnSpc>
              </a:pPr>
              <a:r>
                <a:rPr lang="en-US" sz="2333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Shows</a:t>
              </a:r>
              <a:endParaRPr lang="en-US" sz="2333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863798" y="3181588"/>
              <a:ext cx="4193381" cy="3948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r" defTabSz="761970">
                <a:lnSpc>
                  <a:spcPts val="2583"/>
                </a:lnSpc>
              </a:pPr>
              <a:r>
                <a:rPr lang="en-US" sz="1667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Cartoon adventures!</a:t>
              </a:r>
              <a:endParaRPr lang="en-US" sz="1667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317" y="1729879"/>
            <a:ext cx="3763268" cy="376326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7313" y="2897188"/>
            <a:ext cx="289223" cy="28922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3644E2B-8401-EB4B-E8A1-4EE9D809519E}"/>
              </a:ext>
            </a:extLst>
          </p:cNvPr>
          <p:cNvGrpSpPr/>
          <p:nvPr/>
        </p:nvGrpSpPr>
        <p:grpSpPr>
          <a:xfrm>
            <a:off x="7977584" y="1867396"/>
            <a:ext cx="3494583" cy="773608"/>
            <a:chOff x="9573101" y="2240875"/>
            <a:chExt cx="4193500" cy="928330"/>
          </a:xfrm>
        </p:grpSpPr>
        <p:sp>
          <p:nvSpPr>
            <p:cNvPr id="7" name="Text 3"/>
            <p:cNvSpPr/>
            <p:nvPr/>
          </p:nvSpPr>
          <p:spPr>
            <a:xfrm>
              <a:off x="9573101" y="2240875"/>
              <a:ext cx="3085386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defTabSz="761970">
                <a:lnSpc>
                  <a:spcPts val="2500"/>
                </a:lnSpc>
              </a:pPr>
              <a:r>
                <a:rPr lang="en-US" sz="2333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Music</a:t>
              </a:r>
              <a:endParaRPr lang="en-US" sz="2333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Text 4"/>
            <p:cNvSpPr/>
            <p:nvPr/>
          </p:nvSpPr>
          <p:spPr>
            <a:xfrm>
              <a:off x="9573101" y="2774394"/>
              <a:ext cx="4193500" cy="3948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defTabSz="761970">
                <a:lnSpc>
                  <a:spcPts val="2583"/>
                </a:lnSpc>
              </a:pPr>
              <a:r>
                <a:rPr lang="en-US" sz="1667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Sing-along rhymes!</a:t>
              </a:r>
              <a:endParaRPr lang="en-US" sz="1667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317" y="1729879"/>
            <a:ext cx="3763268" cy="376326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0682" y="2545159"/>
            <a:ext cx="289223" cy="2892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E405214-1AA6-3A41-DC87-DB5651A17372}"/>
              </a:ext>
            </a:extLst>
          </p:cNvPr>
          <p:cNvGrpSpPr/>
          <p:nvPr/>
        </p:nvGrpSpPr>
        <p:grpSpPr>
          <a:xfrm>
            <a:off x="8388945" y="3224609"/>
            <a:ext cx="3083223" cy="773608"/>
            <a:chOff x="10066734" y="3869531"/>
            <a:chExt cx="3699867" cy="928330"/>
          </a:xfrm>
        </p:grpSpPr>
        <p:sp>
          <p:nvSpPr>
            <p:cNvPr id="11" name="Text 5"/>
            <p:cNvSpPr/>
            <p:nvPr/>
          </p:nvSpPr>
          <p:spPr>
            <a:xfrm>
              <a:off x="10066734" y="3869531"/>
              <a:ext cx="3085386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defTabSz="761970">
                <a:lnSpc>
                  <a:spcPts val="2500"/>
                </a:lnSpc>
              </a:pPr>
              <a:r>
                <a:rPr lang="en-US" sz="2333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Stories</a:t>
              </a:r>
              <a:endParaRPr lang="en-US" sz="2333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Text 6"/>
            <p:cNvSpPr/>
            <p:nvPr/>
          </p:nvSpPr>
          <p:spPr>
            <a:xfrm>
              <a:off x="10066734" y="4403050"/>
              <a:ext cx="3699867" cy="3948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defTabSz="761970">
                <a:lnSpc>
                  <a:spcPts val="2583"/>
                </a:lnSpc>
              </a:pPr>
              <a:r>
                <a:rPr lang="en-US" sz="1667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Moral tales &amp; more!</a:t>
              </a:r>
              <a:endParaRPr lang="en-US" sz="1667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4317" y="1729879"/>
            <a:ext cx="3763268" cy="376326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20309" y="3466803"/>
            <a:ext cx="289223" cy="28922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7497082-71A3-540D-1D6E-5C9BF9EE7531}"/>
              </a:ext>
            </a:extLst>
          </p:cNvPr>
          <p:cNvGrpSpPr/>
          <p:nvPr/>
        </p:nvGrpSpPr>
        <p:grpSpPr>
          <a:xfrm>
            <a:off x="7977584" y="4581922"/>
            <a:ext cx="3494583" cy="773608"/>
            <a:chOff x="9573101" y="5498306"/>
            <a:chExt cx="4193500" cy="928330"/>
          </a:xfrm>
        </p:grpSpPr>
        <p:sp>
          <p:nvSpPr>
            <p:cNvPr id="15" name="Text 7"/>
            <p:cNvSpPr/>
            <p:nvPr/>
          </p:nvSpPr>
          <p:spPr>
            <a:xfrm>
              <a:off x="9573101" y="5498306"/>
              <a:ext cx="3085386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defTabSz="761970">
                <a:lnSpc>
                  <a:spcPts val="2500"/>
                </a:lnSpc>
              </a:pPr>
              <a:r>
                <a:rPr lang="en-US" sz="2333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Learn</a:t>
              </a:r>
              <a:endParaRPr lang="en-US" sz="2333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 8"/>
            <p:cNvSpPr/>
            <p:nvPr/>
          </p:nvSpPr>
          <p:spPr>
            <a:xfrm>
              <a:off x="9573101" y="6031825"/>
              <a:ext cx="4193500" cy="3948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defTabSz="761970">
                <a:lnSpc>
                  <a:spcPts val="2583"/>
                </a:lnSpc>
              </a:pPr>
              <a:r>
                <a:rPr lang="en-US" sz="1667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A-Z, 1-9, basics!</a:t>
              </a:r>
              <a:endParaRPr lang="en-US" sz="1667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4317" y="1729879"/>
            <a:ext cx="3763268" cy="376326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0682" y="4388445"/>
            <a:ext cx="289223" cy="2892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62EE141-5902-E410-5211-7E0840BC75A3}"/>
              </a:ext>
            </a:extLst>
          </p:cNvPr>
          <p:cNvGrpSpPr/>
          <p:nvPr/>
        </p:nvGrpSpPr>
        <p:grpSpPr>
          <a:xfrm>
            <a:off x="719832" y="4242594"/>
            <a:ext cx="3494485" cy="773609"/>
            <a:chOff x="863798" y="5091112"/>
            <a:chExt cx="4193382" cy="928331"/>
          </a:xfrm>
        </p:grpSpPr>
        <p:sp>
          <p:nvSpPr>
            <p:cNvPr id="19" name="Text 9"/>
            <p:cNvSpPr/>
            <p:nvPr/>
          </p:nvSpPr>
          <p:spPr>
            <a:xfrm>
              <a:off x="1971794" y="5091112"/>
              <a:ext cx="3085386" cy="3855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r" defTabSz="761970">
                <a:lnSpc>
                  <a:spcPts val="2500"/>
                </a:lnSpc>
              </a:pPr>
              <a:r>
                <a:rPr lang="en-US" sz="2333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Games</a:t>
              </a:r>
              <a:endParaRPr lang="en-US" sz="2333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Text 10"/>
            <p:cNvSpPr/>
            <p:nvPr/>
          </p:nvSpPr>
          <p:spPr>
            <a:xfrm>
              <a:off x="863798" y="5624632"/>
              <a:ext cx="4193381" cy="3948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r" defTabSz="761970">
                <a:lnSpc>
                  <a:spcPts val="2583"/>
                </a:lnSpc>
              </a:pPr>
              <a:r>
                <a:rPr lang="en-US" sz="1667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Simple, fun puzzles!</a:t>
              </a:r>
              <a:endParaRPr lang="en-US" sz="1667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14317" y="1729879"/>
            <a:ext cx="3763268" cy="3763268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67313" y="4036418"/>
            <a:ext cx="289223" cy="2892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8D754E7-67E1-613B-8D8F-711710064309}"/>
              </a:ext>
            </a:extLst>
          </p:cNvPr>
          <p:cNvSpPr/>
          <p:nvPr/>
        </p:nvSpPr>
        <p:spPr>
          <a:xfrm>
            <a:off x="10243279" y="6034176"/>
            <a:ext cx="1948721" cy="823824"/>
          </a:xfrm>
          <a:prstGeom prst="rect">
            <a:avLst/>
          </a:prstGeom>
          <a:solidFill>
            <a:srgbClr val="09171E"/>
          </a:solidFill>
          <a:ln>
            <a:solidFill>
              <a:srgbClr val="0918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693" y="894534"/>
            <a:ext cx="6786860" cy="514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4042"/>
              </a:lnSpc>
            </a:pPr>
            <a:r>
              <a:rPr lang="en-US" sz="3333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Shows: Cartoon Adventures Await!</a:t>
            </a:r>
            <a:endParaRPr lang="en-US" sz="3333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B60391-5500-F024-7DCA-95A4E2620881}"/>
              </a:ext>
            </a:extLst>
          </p:cNvPr>
          <p:cNvGrpSpPr/>
          <p:nvPr/>
        </p:nvGrpSpPr>
        <p:grpSpPr>
          <a:xfrm>
            <a:off x="451692" y="1698415"/>
            <a:ext cx="6617527" cy="2993738"/>
            <a:chOff x="423465" y="1323962"/>
            <a:chExt cx="7941032" cy="3592486"/>
          </a:xfrm>
        </p:grpSpPr>
        <p:sp>
          <p:nvSpPr>
            <p:cNvPr id="3" name="Text 1"/>
            <p:cNvSpPr/>
            <p:nvPr/>
          </p:nvSpPr>
          <p:spPr>
            <a:xfrm>
              <a:off x="423465" y="1323962"/>
              <a:ext cx="7500699" cy="11844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defTabSz="761970">
                <a:lnSpc>
                  <a:spcPts val="2583"/>
                </a:lnSpc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From silly characters to exciting plots, our cartoon section sparks imagination and joy. Each show is carefully selected for age-appropriateness and positive messages.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863798" y="3559373"/>
              <a:ext cx="7500699" cy="3948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 defTabSz="761970">
                <a:lnSpc>
                  <a:spcPts val="2583"/>
                </a:lnSpc>
                <a:buSzPct val="100000"/>
                <a:buFontTx/>
                <a:buChar char="•"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Educational themes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863798" y="4040505"/>
              <a:ext cx="7500699" cy="3948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 defTabSz="761970">
                <a:lnSpc>
                  <a:spcPts val="2583"/>
                </a:lnSpc>
                <a:buSzPct val="100000"/>
                <a:buFontTx/>
                <a:buChar char="•"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Engaging storylines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863798" y="4521637"/>
              <a:ext cx="7500699" cy="3948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 defTabSz="761970">
                <a:lnSpc>
                  <a:spcPts val="2583"/>
                </a:lnSpc>
                <a:buSzPct val="100000"/>
                <a:buFontTx/>
                <a:buChar char="•"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Positive role models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614" y="1840409"/>
            <a:ext cx="3999806" cy="39998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D40AE4-5884-C83D-B21F-D915FF05673D}"/>
              </a:ext>
            </a:extLst>
          </p:cNvPr>
          <p:cNvSpPr/>
          <p:nvPr/>
        </p:nvSpPr>
        <p:spPr>
          <a:xfrm>
            <a:off x="10243279" y="6034176"/>
            <a:ext cx="1948721" cy="823824"/>
          </a:xfrm>
          <a:prstGeom prst="rect">
            <a:avLst/>
          </a:prstGeom>
          <a:solidFill>
            <a:srgbClr val="09171E"/>
          </a:solidFill>
          <a:ln>
            <a:solidFill>
              <a:srgbClr val="0918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32" y="773982"/>
            <a:ext cx="9770567" cy="514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08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Music &amp; Stories: Rhythmic Rhymes &amp; Moral Tales</a:t>
            </a:r>
            <a:endParaRPr lang="en-US" sz="3208" dirty="0"/>
          </a:p>
        </p:txBody>
      </p:sp>
      <p:sp>
        <p:nvSpPr>
          <p:cNvPr id="3" name="Text 1"/>
          <p:cNvSpPr/>
          <p:nvPr/>
        </p:nvSpPr>
        <p:spPr>
          <a:xfrm>
            <a:off x="719832" y="3443288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Rhymes &amp; Songs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9832" y="3887887"/>
            <a:ext cx="5247581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Tap your feet and sing along! Classic nursery rhymes and new favorites. Hear and start to sing your first song.</a:t>
            </a:r>
            <a:endParaRPr lang="en-US" sz="1583" dirty="0"/>
          </a:p>
        </p:txBody>
      </p:sp>
      <p:sp>
        <p:nvSpPr>
          <p:cNvPr id="5" name="Text 3"/>
          <p:cNvSpPr/>
          <p:nvPr/>
        </p:nvSpPr>
        <p:spPr>
          <a:xfrm>
            <a:off x="6224488" y="3443288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Enchanting Stories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6224488" y="3887887"/>
            <a:ext cx="5247680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Discover timeless moral stories that teach valuable life lessons. Also explore numerous funny and enjoying stories</a:t>
            </a:r>
          </a:p>
          <a:p>
            <a:pPr>
              <a:lnSpc>
                <a:spcPts val="2583"/>
              </a:lnSpc>
            </a:pPr>
            <a:endParaRPr lang="en-US" sz="1583" dirty="0"/>
          </a:p>
        </p:txBody>
      </p:sp>
      <p:pic>
        <p:nvPicPr>
          <p:cNvPr id="9" name="Graphic 8" descr="Music notes with solid fill">
            <a:extLst>
              <a:ext uri="{FF2B5EF4-FFF2-40B4-BE49-F238E27FC236}">
                <a16:creationId xmlns:a16="http://schemas.microsoft.com/office/drawing/2014/main" id="{6B550CCA-03CA-2B30-6E9C-6DBFB4F3B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054" y="2307558"/>
            <a:ext cx="917057" cy="917057"/>
          </a:xfrm>
          <a:prstGeom prst="rect">
            <a:avLst/>
          </a:prstGeom>
        </p:spPr>
      </p:pic>
      <p:pic>
        <p:nvPicPr>
          <p:cNvPr id="12" name="Graphic 11" descr="Books with solid fill">
            <a:extLst>
              <a:ext uri="{FF2B5EF4-FFF2-40B4-BE49-F238E27FC236}">
                <a16:creationId xmlns:a16="http://schemas.microsoft.com/office/drawing/2014/main" id="{1805E9C1-5907-A11E-92C4-147D7542F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4488" y="2461662"/>
            <a:ext cx="762000" cy="76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9D3763-35C8-21A6-8D5A-7ADB106394DF}"/>
              </a:ext>
            </a:extLst>
          </p:cNvPr>
          <p:cNvSpPr/>
          <p:nvPr/>
        </p:nvSpPr>
        <p:spPr>
          <a:xfrm>
            <a:off x="10243279" y="6034176"/>
            <a:ext cx="1948721" cy="823824"/>
          </a:xfrm>
          <a:prstGeom prst="rect">
            <a:avLst/>
          </a:prstGeom>
          <a:solidFill>
            <a:srgbClr val="09171E"/>
          </a:solidFill>
          <a:ln>
            <a:solidFill>
              <a:srgbClr val="0918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32" y="620515"/>
            <a:ext cx="6876058" cy="411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08"/>
              </a:lnSpc>
            </a:pPr>
            <a:r>
              <a:rPr lang="en-US" sz="2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Learn &amp; Play: Building Blocks of Knowledge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303069" y="1587114"/>
            <a:ext cx="2468265" cy="308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417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Learn the Basics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303069" y="2128217"/>
            <a:ext cx="5175448" cy="263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Alphabet A-Z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303069" y="2510336"/>
            <a:ext cx="5175448" cy="263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Numbers 1-9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303069" y="2869737"/>
            <a:ext cx="5175448" cy="263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Shapes &amp; Colors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303069" y="3229139"/>
            <a:ext cx="5175448" cy="263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42"/>
              </a:lnSpc>
              <a:buSzPct val="100000"/>
              <a:buChar char="•"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Early vocabulary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303069" y="4029847"/>
            <a:ext cx="2468265" cy="308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   Fun Games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303069" y="4598183"/>
            <a:ext cx="5175448" cy="526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Simple scratch games designed to enhance problem-solving and creativity.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156767-6797-B8F7-308F-4E01DB5916E4}"/>
              </a:ext>
            </a:extLst>
          </p:cNvPr>
          <p:cNvSpPr/>
          <p:nvPr/>
        </p:nvSpPr>
        <p:spPr>
          <a:xfrm>
            <a:off x="10243279" y="6034176"/>
            <a:ext cx="1948721" cy="823824"/>
          </a:xfrm>
          <a:prstGeom prst="rect">
            <a:avLst/>
          </a:prstGeom>
          <a:solidFill>
            <a:srgbClr val="09171E"/>
          </a:solidFill>
          <a:ln>
            <a:solidFill>
              <a:srgbClr val="0918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B7D511-03FC-752D-DB8F-67387E0EA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74" y="1587114"/>
            <a:ext cx="4153525" cy="4153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32" y="2428379"/>
            <a:ext cx="6180336" cy="10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08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Parents' Corner: Your Peace of Mind </a:t>
            </a:r>
            <a:r>
              <a:rPr lang="en-US" sz="3208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🛡️</a:t>
            </a:r>
            <a:endParaRPr lang="en-US" sz="3208" dirty="0"/>
          </a:p>
        </p:txBody>
      </p:sp>
      <p:sp>
        <p:nvSpPr>
          <p:cNvPr id="4" name="Text 1"/>
          <p:cNvSpPr/>
          <p:nvPr/>
        </p:nvSpPr>
        <p:spPr>
          <a:xfrm>
            <a:off x="719832" y="3771504"/>
            <a:ext cx="6180336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understand your concerns. Our dedicated parent section puts you in control. Access our parent’s Dashboard and make decision for your parents</a:t>
            </a:r>
            <a:endParaRPr lang="en-US" sz="158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989" y="1474391"/>
            <a:ext cx="5207000" cy="514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08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Screen Time Management</a:t>
            </a:r>
            <a:endParaRPr lang="en-US" sz="3208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2E2B8C-ED92-ED60-C40E-8913F5F58E26}"/>
              </a:ext>
            </a:extLst>
          </p:cNvPr>
          <p:cNvGrpSpPr/>
          <p:nvPr/>
        </p:nvGrpSpPr>
        <p:grpSpPr>
          <a:xfrm>
            <a:off x="700868" y="3017822"/>
            <a:ext cx="1712131" cy="258382"/>
            <a:chOff x="316110" y="3621386"/>
            <a:chExt cx="2054557" cy="310058"/>
          </a:xfrm>
        </p:grpSpPr>
        <p:sp>
          <p:nvSpPr>
            <p:cNvPr id="3" name="Shape 1"/>
            <p:cNvSpPr/>
            <p:nvPr/>
          </p:nvSpPr>
          <p:spPr>
            <a:xfrm>
              <a:off x="316110" y="3621386"/>
              <a:ext cx="2054557" cy="308491"/>
            </a:xfrm>
            <a:prstGeom prst="roundRect">
              <a:avLst>
                <a:gd name="adj" fmla="val 33605"/>
              </a:avLst>
            </a:prstGeom>
            <a:solidFill>
              <a:srgbClr val="003180"/>
            </a:solidFill>
            <a:ln w="1524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" name="Shape 2"/>
            <p:cNvSpPr/>
            <p:nvPr/>
          </p:nvSpPr>
          <p:spPr>
            <a:xfrm>
              <a:off x="316110" y="3622953"/>
              <a:ext cx="848847" cy="308491"/>
            </a:xfrm>
            <a:prstGeom prst="roundRect">
              <a:avLst>
                <a:gd name="adj" fmla="val 33605"/>
              </a:avLst>
            </a:prstGeom>
            <a:solidFill>
              <a:srgbClr val="609DFF"/>
            </a:solidFill>
            <a:ln/>
          </p:spPr>
          <p:txBody>
            <a:bodyPr/>
            <a:lstStyle/>
            <a:p>
              <a:endParaRPr lang="en-US" sz="1500"/>
            </a:p>
          </p:txBody>
        </p:sp>
      </p:grpSp>
      <p:sp>
        <p:nvSpPr>
          <p:cNvPr id="5" name="Text 3"/>
          <p:cNvSpPr/>
          <p:nvPr/>
        </p:nvSpPr>
        <p:spPr>
          <a:xfrm>
            <a:off x="2564590" y="3017821"/>
            <a:ext cx="701576" cy="25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40 minutes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19832" y="3533180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 Screen Time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19832" y="3977780"/>
            <a:ext cx="3412728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Set daily limits.</a:t>
            </a:r>
            <a:endParaRPr lang="en-US" sz="1583" dirty="0"/>
          </a:p>
        </p:txBody>
      </p:sp>
      <p:sp>
        <p:nvSpPr>
          <p:cNvPr id="11" name="Text 9"/>
          <p:cNvSpPr/>
          <p:nvPr/>
        </p:nvSpPr>
        <p:spPr>
          <a:xfrm>
            <a:off x="4488412" y="3533180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View Watch History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4488412" y="3977780"/>
            <a:ext cx="3412728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See what they've watched.</a:t>
            </a:r>
            <a:endParaRPr lang="en-US" sz="1583" dirty="0"/>
          </a:p>
        </p:txBody>
      </p:sp>
      <p:sp>
        <p:nvSpPr>
          <p:cNvPr id="13" name="Shape 11"/>
          <p:cNvSpPr/>
          <p:nvPr/>
        </p:nvSpPr>
        <p:spPr>
          <a:xfrm>
            <a:off x="8059440" y="3019128"/>
            <a:ext cx="1567971" cy="255769"/>
          </a:xfrm>
          <a:prstGeom prst="roundRect">
            <a:avLst>
              <a:gd name="adj" fmla="val 3360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4" name="Shape 12"/>
          <p:cNvSpPr/>
          <p:nvPr/>
        </p:nvSpPr>
        <p:spPr>
          <a:xfrm>
            <a:off x="8059440" y="3019128"/>
            <a:ext cx="576560" cy="257076"/>
          </a:xfrm>
          <a:prstGeom prst="roundRect">
            <a:avLst>
              <a:gd name="adj" fmla="val 33605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Text 13"/>
          <p:cNvSpPr/>
          <p:nvPr/>
        </p:nvSpPr>
        <p:spPr>
          <a:xfrm>
            <a:off x="10069017" y="3019128"/>
            <a:ext cx="701576" cy="25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</a:rPr>
              <a:t>1/6 section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8059440" y="3533180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Block Sections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8059440" y="3977780"/>
            <a:ext cx="3412728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Customize access.</a:t>
            </a:r>
            <a:endParaRPr lang="en-US" sz="1583" dirty="0"/>
          </a:p>
        </p:txBody>
      </p:sp>
      <p:sp>
        <p:nvSpPr>
          <p:cNvPr id="18" name="Text 16"/>
          <p:cNvSpPr/>
          <p:nvPr/>
        </p:nvSpPr>
        <p:spPr>
          <a:xfrm>
            <a:off x="2176644" y="4869458"/>
            <a:ext cx="10752336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Empowering you to create a balanced digital experience for your child.</a:t>
            </a:r>
            <a:endParaRPr lang="en-US" dirty="0"/>
          </a:p>
        </p:txBody>
      </p:sp>
      <p:pic>
        <p:nvPicPr>
          <p:cNvPr id="21" name="Graphic 20" descr="Magnifying glass with solid fill">
            <a:extLst>
              <a:ext uri="{FF2B5EF4-FFF2-40B4-BE49-F238E27FC236}">
                <a16:creationId xmlns:a16="http://schemas.microsoft.com/office/drawing/2014/main" id="{ED49AF48-EACF-6606-0849-ABFFDDC7C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1424" y="2736354"/>
            <a:ext cx="762000" cy="76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EADC8B-3EBF-98BE-C8B9-A048FF11F7AC}"/>
              </a:ext>
            </a:extLst>
          </p:cNvPr>
          <p:cNvSpPr/>
          <p:nvPr/>
        </p:nvSpPr>
        <p:spPr>
          <a:xfrm>
            <a:off x="10243279" y="6034176"/>
            <a:ext cx="1948721" cy="823824"/>
          </a:xfrm>
          <a:prstGeom prst="rect">
            <a:avLst/>
          </a:prstGeom>
          <a:solidFill>
            <a:srgbClr val="09171E"/>
          </a:solidFill>
          <a:ln>
            <a:solidFill>
              <a:srgbClr val="0918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A8A477-6DD0-E572-806F-42B183E05843}"/>
              </a:ext>
            </a:extLst>
          </p:cNvPr>
          <p:cNvCxnSpPr/>
          <p:nvPr/>
        </p:nvCxnSpPr>
        <p:spPr>
          <a:xfrm>
            <a:off x="4132560" y="2736354"/>
            <a:ext cx="0" cy="1820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A8B3D9-152A-C4BC-A9EE-CD6DE680A8F3}"/>
              </a:ext>
            </a:extLst>
          </p:cNvPr>
          <p:cNvCxnSpPr/>
          <p:nvPr/>
        </p:nvCxnSpPr>
        <p:spPr>
          <a:xfrm>
            <a:off x="7552812" y="2708874"/>
            <a:ext cx="0" cy="1820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63</TotalTime>
  <Words>440</Words>
  <Application>Microsoft Office PowerPoint</Application>
  <PresentationFormat>Widescreen</PresentationFormat>
  <Paragraphs>72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Merriweather</vt:lpstr>
      <vt:lpstr>Neue Haas Grotesk Text Pro</vt:lpstr>
      <vt:lpstr>VanillaVTI</vt:lpstr>
      <vt:lpstr>Office Theme</vt:lpstr>
      <vt:lpstr>Fun &amp; Learning for Little Ones!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3</cp:revision>
  <dcterms:created xsi:type="dcterms:W3CDTF">2025-12-27T14:08:29Z</dcterms:created>
  <dcterms:modified xsi:type="dcterms:W3CDTF">2025-12-28T06:23:44Z</dcterms:modified>
</cp:coreProperties>
</file>